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72" autoAdjust="0"/>
  </p:normalViewPr>
  <p:slideViewPr>
    <p:cSldViewPr>
      <p:cViewPr varScale="1">
        <p:scale>
          <a:sx n="62" d="100"/>
          <a:sy n="62" d="100"/>
        </p:scale>
        <p:origin x="1596"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9FE0F6-1787-4FCE-BB85-BEEC70892D44}" type="datetimeFigureOut">
              <a:rPr lang="en-US" smtClean="0"/>
              <a:t>10/17/2019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2DA0C6-D832-43D6-9C51-36165A5EC80D}" type="slidenum">
              <a:rPr lang="en-US" smtClean="0"/>
              <a:t>‹#›</a:t>
            </a:fld>
            <a:endParaRPr lang="en-US"/>
          </a:p>
        </p:txBody>
      </p:sp>
    </p:spTree>
    <p:extLst>
      <p:ext uri="{BB962C8B-B14F-4D97-AF65-F5344CB8AC3E}">
        <p14:creationId xmlns:p14="http://schemas.microsoft.com/office/powerpoint/2010/main" val="4127171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imes New Roman" panose="02020603050405020304" pitchFamily="18" charset="0"/>
                <a:ea typeface="+mn-ea"/>
                <a:cs typeface="Times New Roman" panose="02020603050405020304" pitchFamily="18" charset="0"/>
              </a:rPr>
              <a:t>Activity-Based Costing (ABC) is an approach to costing principles which assigns an overhead and direct cost to products and services offered by an organization. It is based on the analogy that there exists a close relationship between price, overhead activities, and goods under the manufacturing process. Therefore, it assigns cost less arbitrary compared to the traditional costing methods (Innes &amp; Mitchell, 1990). However, the approach incurs some problems as it is challenging to find an appropriate formula which assigns indirect cost related to functions like management and administration role.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92DA0C6-D832-43D6-9C51-36165A5EC80D}" type="slidenum">
              <a:rPr lang="en-US" smtClean="0"/>
              <a:t>2</a:t>
            </a:fld>
            <a:endParaRPr lang="en-US"/>
          </a:p>
        </p:txBody>
      </p:sp>
    </p:spTree>
    <p:extLst>
      <p:ext uri="{BB962C8B-B14F-4D97-AF65-F5344CB8AC3E}">
        <p14:creationId xmlns:p14="http://schemas.microsoft.com/office/powerpoint/2010/main" val="1401907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Times New Roman" panose="02020603050405020304" pitchFamily="18" charset="0"/>
                <a:ea typeface="+mn-ea"/>
                <a:cs typeface="Times New Roman" panose="02020603050405020304" pitchFamily="18" charset="0"/>
              </a:rPr>
              <a:t>Activity refers to any event, unit of work, or task or a transaction with a specific goal supporting the strategic objective of the organization. Moreover, cost driver refers to those events which lead to the age of the organization resources. Therefore, the ABC system keeps a record of all activities and then distributes the cost evenly based on their rate of usage (</a:t>
            </a:r>
            <a:r>
              <a:rPr lang="en-US" sz="1200" b="0" kern="1200" dirty="0" err="1" smtClean="0">
                <a:solidFill>
                  <a:schemeClr val="tx1"/>
                </a:solidFill>
                <a:effectLst/>
                <a:latin typeface="Times New Roman" panose="02020603050405020304" pitchFamily="18" charset="0"/>
                <a:ea typeface="+mn-ea"/>
                <a:cs typeface="Times New Roman" panose="02020603050405020304" pitchFamily="18" charset="0"/>
              </a:rPr>
              <a:t>Argwal</a:t>
            </a:r>
            <a:r>
              <a:rPr lang="en-US" sz="1200" b="0" kern="1200" dirty="0" smtClean="0">
                <a:solidFill>
                  <a:schemeClr val="tx1"/>
                </a:solidFill>
                <a:effectLst/>
                <a:latin typeface="Times New Roman" panose="02020603050405020304" pitchFamily="18" charset="0"/>
                <a:ea typeface="+mn-ea"/>
                <a:cs typeface="Times New Roman" panose="02020603050405020304" pitchFamily="18" charset="0"/>
              </a:rPr>
              <a:t>, 2019). </a:t>
            </a:r>
            <a:endParaRPr lang="en-US" b="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92DA0C6-D832-43D6-9C51-36165A5EC80D}" type="slidenum">
              <a:rPr lang="en-US" smtClean="0"/>
              <a:t>3</a:t>
            </a:fld>
            <a:endParaRPr lang="en-US"/>
          </a:p>
        </p:txBody>
      </p:sp>
    </p:spTree>
    <p:extLst>
      <p:ext uri="{BB962C8B-B14F-4D97-AF65-F5344CB8AC3E}">
        <p14:creationId xmlns:p14="http://schemas.microsoft.com/office/powerpoint/2010/main" val="1479449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2DA0C6-D832-43D6-9C51-36165A5EC80D}" type="slidenum">
              <a:rPr lang="en-US" smtClean="0"/>
              <a:t>4</a:t>
            </a:fld>
            <a:endParaRPr lang="en-US"/>
          </a:p>
        </p:txBody>
      </p:sp>
    </p:spTree>
    <p:extLst>
      <p:ext uri="{BB962C8B-B14F-4D97-AF65-F5344CB8AC3E}">
        <p14:creationId xmlns:p14="http://schemas.microsoft.com/office/powerpoint/2010/main" val="3102392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309255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49913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222207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34CA22-5E27-441A-AAD0-A7F2EAF67906}"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4547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34CA22-5E27-441A-AAD0-A7F2EAF67906}" type="datetimeFigureOut">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3193403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34CA22-5E27-441A-AAD0-A7F2EAF67906}"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3261118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4CA22-5E27-441A-AAD0-A7F2EAF67906}" type="datetimeFigureOut">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97904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4CA22-5E27-441A-AAD0-A7F2EAF67906}"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63120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34CA22-5E27-441A-AAD0-A7F2EAF67906}"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59740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3247285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6387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3385142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49055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298902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268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34CA22-5E27-441A-AAD0-A7F2EAF67906}"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7E302B-9510-46D9-A9FA-B8B4F6C2019B}" type="slidenum">
              <a:rPr lang="en-US" smtClean="0"/>
              <a:t>‹#›</a:t>
            </a:fld>
            <a:endParaRPr lang="en-US"/>
          </a:p>
        </p:txBody>
      </p:sp>
    </p:spTree>
    <p:extLst>
      <p:ext uri="{BB962C8B-B14F-4D97-AF65-F5344CB8AC3E}">
        <p14:creationId xmlns:p14="http://schemas.microsoft.com/office/powerpoint/2010/main" val="1335554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34CA22-5E27-441A-AAD0-A7F2EAF67906}" type="datetimeFigureOut">
              <a:rPr lang="en-US" smtClean="0"/>
              <a:t>10/17/2019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57E302B-9510-46D9-A9FA-B8B4F6C2019B}" type="slidenum">
              <a:rPr lang="en-US" smtClean="0"/>
              <a:t>‹#›</a:t>
            </a:fld>
            <a:endParaRPr lang="en-US"/>
          </a:p>
        </p:txBody>
      </p:sp>
    </p:spTree>
    <p:extLst>
      <p:ext uri="{BB962C8B-B14F-4D97-AF65-F5344CB8AC3E}">
        <p14:creationId xmlns:p14="http://schemas.microsoft.com/office/powerpoint/2010/main" val="34887080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rarticlelibrary.com/accounting/costing/activity-based-costing-meaning-and-components/5261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772400" cy="1755775"/>
          </a:xfrm>
        </p:spPr>
        <p:txBody>
          <a:bodyPr/>
          <a:lstStyle/>
          <a:p>
            <a:pPr algn="ctr"/>
            <a:r>
              <a:rPr lang="en-US" dirty="0" smtClean="0">
                <a:solidFill>
                  <a:srgbClr val="00B0F0"/>
                </a:solidFill>
              </a:rPr>
              <a:t>Activity-Based Costing (ABC) </a:t>
            </a:r>
            <a:endParaRPr lang="en-US" dirty="0">
              <a:solidFill>
                <a:srgbClr val="00B0F0"/>
              </a:solidFill>
            </a:endParaRPr>
          </a:p>
        </p:txBody>
      </p:sp>
      <p:sp>
        <p:nvSpPr>
          <p:cNvPr id="3" name="Subtitle 2"/>
          <p:cNvSpPr>
            <a:spLocks noGrp="1"/>
          </p:cNvSpPr>
          <p:nvPr>
            <p:ph type="subTitle" idx="1"/>
          </p:nvPr>
        </p:nvSpPr>
        <p:spPr>
          <a:xfrm>
            <a:off x="1371600" y="2362200"/>
            <a:ext cx="6400800" cy="3505200"/>
          </a:xfrm>
        </p:spPr>
        <p:txBody>
          <a:bodyPr>
            <a:normAutofit/>
          </a:bodyPr>
          <a:lstStyle/>
          <a:p>
            <a:pPr algn="ctr"/>
            <a:endParaRPr lang="en-US" sz="2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Student Name</a:t>
            </a:r>
          </a:p>
          <a:p>
            <a:pPr algn="ctr"/>
            <a:r>
              <a:rPr lang="en-US" sz="2400" dirty="0" smtClean="0">
                <a:latin typeface="Times New Roman" pitchFamily="18" charset="0"/>
                <a:cs typeface="Times New Roman" pitchFamily="18" charset="0"/>
              </a:rPr>
              <a:t>Institutional Affiliations</a:t>
            </a:r>
          </a:p>
          <a:p>
            <a:pPr algn="ctr"/>
            <a:r>
              <a:rPr lang="en-US" sz="2400" dirty="0" smtClean="0">
                <a:latin typeface="Times New Roman" pitchFamily="18" charset="0"/>
                <a:cs typeface="Times New Roman" pitchFamily="18" charset="0"/>
              </a:rPr>
              <a:t>Date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067570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dirty="0" smtClean="0">
                <a:solidFill>
                  <a:srgbClr val="FF0000"/>
                </a:solidFill>
                <a:latin typeface="Times New Roman" pitchFamily="18" charset="0"/>
                <a:cs typeface="Times New Roman" pitchFamily="18" charset="0"/>
              </a:rPr>
              <a:t>Overview of the ABC costing system</a:t>
            </a:r>
            <a:endParaRPr lang="en-US" sz="36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715000"/>
          </a:xfrm>
        </p:spPr>
        <p:txBody>
          <a:bodyPr>
            <a:normAutofit/>
          </a:bodyPr>
          <a:lstStyle/>
          <a:p>
            <a:pPr lvl="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Typically </a:t>
            </a:r>
            <a:r>
              <a:rPr lang="en-US" sz="2400" dirty="0">
                <a:latin typeface="Times New Roman" panose="02020603050405020304" pitchFamily="18" charset="0"/>
                <a:cs typeface="Times New Roman" panose="02020603050405020304" pitchFamily="18" charset="0"/>
              </a:rPr>
              <a:t>used in the manufacturing industry since it improves the </a:t>
            </a:r>
            <a:r>
              <a:rPr lang="en-US" sz="2400" dirty="0" smtClean="0">
                <a:latin typeface="Times New Roman" panose="02020603050405020304" pitchFamily="18" charset="0"/>
                <a:cs typeface="Times New Roman" panose="02020603050405020304" pitchFamily="18" charset="0"/>
              </a:rPr>
              <a:t>consistency </a:t>
            </a:r>
            <a:r>
              <a:rPr lang="en-US" sz="2400" dirty="0">
                <a:latin typeface="Times New Roman" panose="02020603050405020304" pitchFamily="18" charset="0"/>
                <a:cs typeface="Times New Roman" panose="02020603050405020304" pitchFamily="18" charset="0"/>
              </a:rPr>
              <a:t>of cost </a:t>
            </a:r>
            <a:r>
              <a:rPr lang="en-US" sz="2400" dirty="0" smtClean="0">
                <a:latin typeface="Times New Roman" panose="02020603050405020304" pitchFamily="18" charset="0"/>
                <a:cs typeface="Times New Roman" panose="02020603050405020304" pitchFamily="18" charset="0"/>
              </a:rPr>
              <a:t>data.</a:t>
            </a:r>
            <a:endParaRPr lang="en-US" sz="2400"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system produces accurate ear estimations of the indirect cost related to a specific unit or service.</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Indirect costs include salaries and utilities</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ABC system provides detailed information on</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target costing</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product costing</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Product and customer profitability analysis service pricing of goods or services</a:t>
            </a:r>
          </a:p>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Hence, the system assigns manufacturing overhead based on the logical approach in the traditional order</a:t>
            </a:r>
          </a:p>
        </p:txBody>
      </p:sp>
    </p:spTree>
    <p:extLst>
      <p:ext uri="{BB962C8B-B14F-4D97-AF65-F5344CB8AC3E}">
        <p14:creationId xmlns:p14="http://schemas.microsoft.com/office/powerpoint/2010/main" val="1089019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6347713" cy="1320800"/>
          </a:xfrm>
        </p:spPr>
        <p:txBody>
          <a:bodyPr>
            <a:normAutofit/>
          </a:bodyPr>
          <a:lstStyle/>
          <a:p>
            <a:r>
              <a:rPr lang="en-US" dirty="0" smtClean="0">
                <a:latin typeface="Times New Roman" pitchFamily="18" charset="0"/>
                <a:cs typeface="Times New Roman" pitchFamily="18" charset="0"/>
              </a:rPr>
              <a:t>Terminology used in an ABC costing system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19200"/>
            <a:ext cx="8763000" cy="5638800"/>
          </a:xfrm>
        </p:spPr>
        <p:txBody>
          <a:bodyPr>
            <a:noAutofit/>
          </a:bodyPr>
          <a:lstStyle/>
          <a:p>
            <a:pPr lvl="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ABC requires an understanding of basic terms used to arrive at estimations</a:t>
            </a:r>
          </a:p>
          <a:p>
            <a:pPr lvl="0"/>
            <a:r>
              <a:rPr lang="en-US" sz="2400" dirty="0">
                <a:latin typeface="Times New Roman" panose="02020603050405020304" pitchFamily="18" charset="0"/>
                <a:cs typeface="Times New Roman" panose="02020603050405020304" pitchFamily="18" charset="0"/>
              </a:rPr>
              <a:t>1. Resources: properly used to ciliate the operations of an organization, including the assembly line.</a:t>
            </a:r>
          </a:p>
          <a:p>
            <a:pPr lvl="0"/>
            <a:r>
              <a:rPr lang="en-US" sz="2400" dirty="0">
                <a:latin typeface="Times New Roman" panose="02020603050405020304" pitchFamily="18" charset="0"/>
                <a:cs typeface="Times New Roman" panose="02020603050405020304" pitchFamily="18" charset="0"/>
              </a:rPr>
              <a:t>2. Resource Drivers: this is a measure of the rate at which an activity consumes the resources of an organization.</a:t>
            </a:r>
          </a:p>
          <a:p>
            <a:pPr lvl="0"/>
            <a:r>
              <a:rPr lang="en-US" sz="2400" dirty="0">
                <a:latin typeface="Times New Roman" panose="02020603050405020304" pitchFamily="18" charset="0"/>
                <a:cs typeface="Times New Roman" panose="02020603050405020304" pitchFamily="18" charset="0"/>
              </a:rPr>
              <a:t>3. Activities refer to any task, process, or transaction in an organization facilitating manufacturing.</a:t>
            </a:r>
          </a:p>
          <a:p>
            <a:pPr lvl="0"/>
            <a:r>
              <a:rPr lang="en-US" sz="2400" dirty="0">
                <a:latin typeface="Times New Roman" panose="02020603050405020304" pitchFamily="18" charset="0"/>
                <a:cs typeface="Times New Roman" panose="02020603050405020304" pitchFamily="18" charset="0"/>
              </a:rPr>
              <a:t>4. Activity Cost Drivers: it is used to refer to the specific resources used in a particular activity or event that promote the overall performance of the organization.</a:t>
            </a:r>
          </a:p>
          <a:p>
            <a:pPr lvl="0"/>
            <a:r>
              <a:rPr lang="en-US" sz="2400" dirty="0">
                <a:latin typeface="Times New Roman" panose="02020603050405020304" pitchFamily="18" charset="0"/>
                <a:cs typeface="Times New Roman" panose="02020603050405020304" pitchFamily="18" charset="0"/>
              </a:rPr>
              <a:t>5. Cost Objects: a term used to describe a measurement of cost based on business or price.</a:t>
            </a:r>
          </a:p>
          <a:p>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8162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1066800"/>
          </a:xfrm>
        </p:spPr>
        <p:txBody>
          <a:bodyPr>
            <a:normAutofit fontScale="90000"/>
          </a:bodyPr>
          <a:lstStyle/>
          <a:p>
            <a:pPr algn="ctr"/>
            <a:r>
              <a:rPr lang="en-US" dirty="0" smtClean="0">
                <a:latin typeface="Times New Roman" pitchFamily="18" charset="0"/>
                <a:cs typeface="Times New Roman" pitchFamily="18" charset="0"/>
              </a:rPr>
              <a:t>References</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229600" cy="4953000"/>
          </a:xfrm>
        </p:spPr>
        <p:txBody>
          <a:bodyPr>
            <a:normAutofit/>
          </a:bodyPr>
          <a:lstStyle/>
          <a:p>
            <a:pPr marL="0" indent="0">
              <a:buNone/>
            </a:pPr>
            <a:r>
              <a:rPr lang="en-US" sz="2400" dirty="0" err="1" smtClean="0">
                <a:effectLst/>
                <a:latin typeface="Times New Roman" pitchFamily="18" charset="0"/>
                <a:cs typeface="Times New Roman" pitchFamily="18" charset="0"/>
              </a:rPr>
              <a:t>Argwal</a:t>
            </a:r>
            <a:r>
              <a:rPr lang="en-US" sz="2400" dirty="0" smtClean="0">
                <a:effectLst/>
                <a:latin typeface="Times New Roman" pitchFamily="18" charset="0"/>
                <a:cs typeface="Times New Roman" pitchFamily="18" charset="0"/>
              </a:rPr>
              <a:t>, R. (2019). Activity-Based Costing: Meaning and Components. Retrieved 17 October 2019, from </a:t>
            </a:r>
            <a:r>
              <a:rPr lang="en-US" sz="2400" dirty="0" smtClean="0">
                <a:effectLst/>
                <a:latin typeface="Times New Roman" pitchFamily="18" charset="0"/>
                <a:cs typeface="Times New Roman" pitchFamily="18" charset="0"/>
                <a:hlinkClick r:id="rId3"/>
              </a:rPr>
              <a:t>http://www.yourarticlelibrary.com/accounting/costing/activity-based-costing-meaning-and-components/52611</a:t>
            </a:r>
            <a:endParaRPr lang="en-US" sz="2400" dirty="0" smtClean="0">
              <a:effectLst/>
              <a:latin typeface="Times New Roman" pitchFamily="18" charset="0"/>
              <a:cs typeface="Times New Roman" pitchFamily="18" charset="0"/>
            </a:endParaRPr>
          </a:p>
          <a:p>
            <a:pPr marL="0" indent="0">
              <a:buNone/>
            </a:pPr>
            <a:endParaRPr lang="en-US" sz="2400" dirty="0" smtClean="0">
              <a:effectLst/>
              <a:latin typeface="Times New Roman" pitchFamily="18" charset="0"/>
              <a:cs typeface="Times New Roman" pitchFamily="18" charset="0"/>
            </a:endParaRPr>
          </a:p>
          <a:p>
            <a:pPr marL="0" indent="0">
              <a:buNone/>
            </a:pPr>
            <a:r>
              <a:rPr lang="en-US" sz="2400" dirty="0" smtClean="0">
                <a:effectLst/>
                <a:latin typeface="Times New Roman" pitchFamily="18" charset="0"/>
                <a:cs typeface="Times New Roman" pitchFamily="18" charset="0"/>
              </a:rPr>
              <a:t>Innes, J., &amp; Mitchell, F. (1990). </a:t>
            </a:r>
            <a:r>
              <a:rPr lang="en-US" sz="2400" i="1" dirty="0" smtClean="0">
                <a:effectLst/>
                <a:latin typeface="Times New Roman" pitchFamily="18" charset="0"/>
                <a:cs typeface="Times New Roman" pitchFamily="18" charset="0"/>
              </a:rPr>
              <a:t>Activity based costing</a:t>
            </a:r>
            <a:r>
              <a:rPr lang="en-US" sz="2400" dirty="0" smtClean="0">
                <a:effectLst/>
                <a:latin typeface="Times New Roman" pitchFamily="18" charset="0"/>
                <a:cs typeface="Times New Roman" pitchFamily="18" charset="0"/>
              </a:rPr>
              <a:t>. London: Chartered Institute of Management Accountants.</a:t>
            </a:r>
          </a:p>
          <a:p>
            <a:pPr marL="0" indent="0">
              <a:buNone/>
            </a:pPr>
            <a:endParaRPr lang="en-US" dirty="0"/>
          </a:p>
        </p:txBody>
      </p:sp>
    </p:spTree>
    <p:extLst>
      <p:ext uri="{BB962C8B-B14F-4D97-AF65-F5344CB8AC3E}">
        <p14:creationId xmlns:p14="http://schemas.microsoft.com/office/powerpoint/2010/main" val="13809007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75</TotalTime>
  <Words>448</Words>
  <Application>Microsoft Office PowerPoint</Application>
  <PresentationFormat>On-screen Show (4:3)</PresentationFormat>
  <Paragraphs>31</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Times New Roman</vt:lpstr>
      <vt:lpstr>Trebuchet MS</vt:lpstr>
      <vt:lpstr>Wingdings</vt:lpstr>
      <vt:lpstr>Wingdings 3</vt:lpstr>
      <vt:lpstr>Facet</vt:lpstr>
      <vt:lpstr>Activity-Based Costing (ABC) </vt:lpstr>
      <vt:lpstr>Overview of the ABC costing system</vt:lpstr>
      <vt:lpstr>Terminology used in an ABC costing system</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Activity-Based Costing (ABC)</dc:title>
  <dc:creator>FASNET</dc:creator>
  <cp:lastModifiedBy>Charles</cp:lastModifiedBy>
  <cp:revision>16</cp:revision>
  <dcterms:created xsi:type="dcterms:W3CDTF">2019-10-17T09:44:58Z</dcterms:created>
  <dcterms:modified xsi:type="dcterms:W3CDTF">2019-10-17T18:31:20Z</dcterms:modified>
</cp:coreProperties>
</file>